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7" r:id="rId2"/>
    <p:sldId id="299" r:id="rId3"/>
    <p:sldId id="300" r:id="rId4"/>
    <p:sldId id="301" r:id="rId5"/>
    <p:sldId id="302" r:id="rId6"/>
    <p:sldId id="335" r:id="rId7"/>
    <p:sldId id="337" r:id="rId8"/>
    <p:sldId id="303" r:id="rId9"/>
    <p:sldId id="304" r:id="rId10"/>
    <p:sldId id="332" r:id="rId11"/>
    <p:sldId id="305" r:id="rId12"/>
    <p:sldId id="306" r:id="rId13"/>
    <p:sldId id="307" r:id="rId14"/>
    <p:sldId id="333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34" r:id="rId29"/>
    <p:sldId id="324" r:id="rId30"/>
    <p:sldId id="322" r:id="rId31"/>
    <p:sldId id="321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276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4" d="100"/>
          <a:sy n="94" d="100"/>
        </p:scale>
        <p:origin x="69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F7DDF-412F-4939-9188-A8DEC52017F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595E7-74A9-47FC-AD61-A5C825F26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520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1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82843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55637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2902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5552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95636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25509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57459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2266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4763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98003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2793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2020-06-23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290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ONmdO-XX2E?feature=oembed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hkjbn?x=1qqt&amp;i=2tig8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app.goo.gl/bKsVrpYNew9ETV5f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PONmdO-XX2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4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과 온라인 학습 자료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2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C927F0-5D7A-45E7-B3FF-7C427EA28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97" y="258099"/>
            <a:ext cx="10515600" cy="1387821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-(</a:t>
            </a:r>
            <a:r>
              <a:rPr lang="ko-KR" altLang="en-US" b="1" dirty="0">
                <a:solidFill>
                  <a:srgbClr val="C00000"/>
                </a:solidFill>
              </a:rPr>
              <a:t>으</a:t>
            </a:r>
            <a:r>
              <a:rPr lang="en-US" altLang="ko-KR" b="1" dirty="0">
                <a:solidFill>
                  <a:srgbClr val="C00000"/>
                </a:solidFill>
              </a:rPr>
              <a:t>)</a:t>
            </a:r>
            <a:r>
              <a:rPr lang="ko-KR" altLang="en-US" b="1" dirty="0">
                <a:solidFill>
                  <a:srgbClr val="C00000"/>
                </a:solidFill>
              </a:rPr>
              <a:t>ㄴ</a:t>
            </a:r>
            <a:r>
              <a:rPr lang="en-US" altLang="ko-KR" dirty="0">
                <a:solidFill>
                  <a:srgbClr val="C00000"/>
                </a:solidFill>
              </a:rPr>
              <a:t/>
            </a:r>
            <a:br>
              <a:rPr lang="en-US" altLang="ko-KR" dirty="0">
                <a:solidFill>
                  <a:srgbClr val="C00000"/>
                </a:solidFill>
              </a:rPr>
            </a:br>
            <a:r>
              <a:rPr lang="en-US" altLang="ko-KR" sz="2000" dirty="0" smtClean="0"/>
              <a:t>(Attached to a verb) </a:t>
            </a:r>
            <a:r>
              <a:rPr lang="en-US" altLang="ko-KR" sz="2000" dirty="0" smtClean="0"/>
              <a:t>Used </a:t>
            </a:r>
            <a:r>
              <a:rPr lang="en-US" altLang="ko-KR" sz="2000" dirty="0"/>
              <a:t>to describe a succeeding noun’s past actions, characteristics or condition.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7EC6933-85DC-408D-92D6-399E83AA6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780" y="1777137"/>
            <a:ext cx="5852595" cy="16157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1263C85-4F3F-4521-A0AB-EC8FE8B5460C}"/>
              </a:ext>
            </a:extLst>
          </p:cNvPr>
          <p:cNvSpPr txBox="1"/>
          <p:nvPr/>
        </p:nvSpPr>
        <p:spPr>
          <a:xfrm>
            <a:off x="2315008" y="3684235"/>
            <a:ext cx="755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Q. </a:t>
            </a:r>
            <a:r>
              <a:rPr lang="ko-KR" altLang="en-US" dirty="0"/>
              <a:t>작년 생일에 무슨 선물을 받았어요</a:t>
            </a:r>
            <a:r>
              <a:rPr lang="en-US" altLang="ko-KR" dirty="0"/>
              <a:t>? </a:t>
            </a:r>
            <a:r>
              <a:rPr lang="en-US" altLang="ko-KR" sz="1400" dirty="0">
                <a:solidFill>
                  <a:srgbClr val="0070C0"/>
                </a:solidFill>
              </a:rPr>
              <a:t>What did you get as a present last year?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46BDBF-A8B3-4562-8263-7ED9D6E23FB3}"/>
              </a:ext>
            </a:extLst>
          </p:cNvPr>
          <p:cNvSpPr txBox="1"/>
          <p:nvPr/>
        </p:nvSpPr>
        <p:spPr>
          <a:xfrm>
            <a:off x="2335194" y="4091667"/>
            <a:ext cx="771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A. </a:t>
            </a:r>
            <a:r>
              <a:rPr lang="ko-KR" altLang="en-US" dirty="0"/>
              <a:t>작년 생일에 </a:t>
            </a:r>
            <a:r>
              <a:rPr lang="ko-KR" altLang="en-US" b="1" dirty="0">
                <a:solidFill>
                  <a:srgbClr val="C00000"/>
                </a:solidFill>
              </a:rPr>
              <a:t>받은</a:t>
            </a:r>
            <a:r>
              <a:rPr lang="ko-KR" altLang="en-US" dirty="0"/>
              <a:t> </a:t>
            </a:r>
            <a:r>
              <a:rPr lang="ko-KR" altLang="en-US" b="1" dirty="0">
                <a:solidFill>
                  <a:schemeClr val="accent6"/>
                </a:solidFill>
              </a:rPr>
              <a:t>선물</a:t>
            </a:r>
            <a:r>
              <a:rPr lang="ko-KR" altLang="en-US" dirty="0"/>
              <a:t>은 책이에요</a:t>
            </a:r>
            <a:r>
              <a:rPr lang="en-US" altLang="ko-KR" dirty="0"/>
              <a:t>. </a:t>
            </a:r>
            <a:r>
              <a:rPr lang="en-US" altLang="ko-KR" sz="1400" dirty="0">
                <a:solidFill>
                  <a:srgbClr val="0070C0"/>
                </a:solidFill>
              </a:rPr>
              <a:t>The </a:t>
            </a:r>
            <a:r>
              <a:rPr lang="en-US" altLang="ko-KR" sz="1400" dirty="0">
                <a:solidFill>
                  <a:srgbClr val="C00000"/>
                </a:solidFill>
              </a:rPr>
              <a:t>present </a:t>
            </a:r>
            <a:r>
              <a:rPr lang="en-US" altLang="ko-KR" sz="1400" dirty="0">
                <a:solidFill>
                  <a:srgbClr val="0070C0"/>
                </a:solidFill>
              </a:rPr>
              <a:t>I</a:t>
            </a:r>
            <a:r>
              <a:rPr lang="en-US" altLang="ko-KR" sz="1400" dirty="0">
                <a:solidFill>
                  <a:srgbClr val="C00000"/>
                </a:solidFill>
              </a:rPr>
              <a:t> received</a:t>
            </a:r>
            <a:r>
              <a:rPr lang="en-US" altLang="ko-KR" sz="1400" dirty="0">
                <a:solidFill>
                  <a:srgbClr val="0070C0"/>
                </a:solidFill>
              </a:rPr>
              <a:t> last year was a book.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940EC10-0D6C-413A-B042-F1A45A342DC7}"/>
              </a:ext>
            </a:extLst>
          </p:cNvPr>
          <p:cNvSpPr txBox="1"/>
          <p:nvPr/>
        </p:nvSpPr>
        <p:spPr>
          <a:xfrm>
            <a:off x="2315008" y="4792940"/>
            <a:ext cx="7851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Q. </a:t>
            </a:r>
            <a:r>
              <a:rPr lang="ko-KR" altLang="en-US" dirty="0"/>
              <a:t>어제 저녁에 무슨 음식을 만들었어요</a:t>
            </a:r>
            <a:r>
              <a:rPr lang="en-US" altLang="ko-KR" dirty="0"/>
              <a:t>? </a:t>
            </a:r>
            <a:r>
              <a:rPr lang="en-US" altLang="ko-KR" sz="1400" dirty="0">
                <a:solidFill>
                  <a:srgbClr val="0070C0"/>
                </a:solidFill>
              </a:rPr>
              <a:t>What did you make for dinner yesterday?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ABE86B2-3CC8-4AEE-AA42-A84005842545}"/>
              </a:ext>
            </a:extLst>
          </p:cNvPr>
          <p:cNvSpPr txBox="1"/>
          <p:nvPr/>
        </p:nvSpPr>
        <p:spPr>
          <a:xfrm>
            <a:off x="2335194" y="5190847"/>
            <a:ext cx="7477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A. </a:t>
            </a:r>
            <a:r>
              <a:rPr lang="ko-KR" altLang="en-US" dirty="0"/>
              <a:t>어제 저녁에 </a:t>
            </a:r>
            <a:r>
              <a:rPr lang="ko-KR" altLang="en-US" b="1" dirty="0">
                <a:solidFill>
                  <a:srgbClr val="C00000"/>
                </a:solidFill>
              </a:rPr>
              <a:t>만든</a:t>
            </a:r>
            <a:r>
              <a:rPr lang="ko-KR" altLang="en-US" dirty="0"/>
              <a:t> </a:t>
            </a:r>
            <a:r>
              <a:rPr lang="ko-KR" altLang="en-US" b="1" dirty="0">
                <a:solidFill>
                  <a:schemeClr val="accent6"/>
                </a:solidFill>
              </a:rPr>
              <a:t>음식</a:t>
            </a:r>
            <a:r>
              <a:rPr lang="ko-KR" altLang="en-US" dirty="0"/>
              <a:t>은 타코예요</a:t>
            </a:r>
            <a:r>
              <a:rPr lang="en-US" altLang="ko-KR" dirty="0"/>
              <a:t>. </a:t>
            </a:r>
            <a:r>
              <a:rPr lang="en-US" altLang="ko-KR" sz="1400" dirty="0">
                <a:solidFill>
                  <a:srgbClr val="0070C0"/>
                </a:solidFill>
              </a:rPr>
              <a:t>The </a:t>
            </a:r>
            <a:r>
              <a:rPr lang="en-US" altLang="ko-KR" sz="1400" dirty="0">
                <a:solidFill>
                  <a:srgbClr val="C00000"/>
                </a:solidFill>
              </a:rPr>
              <a:t>dinner </a:t>
            </a:r>
            <a:r>
              <a:rPr lang="en-US" altLang="ko-KR" sz="1400" dirty="0">
                <a:solidFill>
                  <a:srgbClr val="0070C0"/>
                </a:solidFill>
              </a:rPr>
              <a:t>I</a:t>
            </a:r>
            <a:r>
              <a:rPr lang="en-US" altLang="ko-KR" sz="1400" dirty="0">
                <a:solidFill>
                  <a:srgbClr val="C00000"/>
                </a:solidFill>
              </a:rPr>
              <a:t> made </a:t>
            </a:r>
            <a:r>
              <a:rPr lang="en-US" altLang="ko-KR" sz="1400" dirty="0">
                <a:solidFill>
                  <a:srgbClr val="0070C0"/>
                </a:solidFill>
              </a:rPr>
              <a:t>yesterday were tacos.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49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7ACCA0-8F4A-4D18-807C-56D14455F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621" y="579063"/>
            <a:ext cx="9586757" cy="516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0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C7A04D6-3462-4E57-8933-9B099BF74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071" y="664655"/>
            <a:ext cx="9557857" cy="48610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B1B84CB-09EF-4985-9BA3-98DECC77BA45}"/>
              </a:ext>
            </a:extLst>
          </p:cNvPr>
          <p:cNvSpPr txBox="1"/>
          <p:nvPr/>
        </p:nvSpPr>
        <p:spPr>
          <a:xfrm>
            <a:off x="5989739" y="4196243"/>
            <a:ext cx="787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읽은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43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59730C0-2561-4F40-B8D1-678B78988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37" y="1774330"/>
            <a:ext cx="10021326" cy="31028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CA05F5-4A2A-4AA3-9BAC-6F4578173E7A}"/>
              </a:ext>
            </a:extLst>
          </p:cNvPr>
          <p:cNvSpPr txBox="1"/>
          <p:nvPr/>
        </p:nvSpPr>
        <p:spPr>
          <a:xfrm>
            <a:off x="7239699" y="1830344"/>
            <a:ext cx="5309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본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429CC4A-7DD2-4849-824A-F72558BC7B09}"/>
              </a:ext>
            </a:extLst>
          </p:cNvPr>
          <p:cNvSpPr txBox="1"/>
          <p:nvPr/>
        </p:nvSpPr>
        <p:spPr>
          <a:xfrm>
            <a:off x="7081707" y="3933837"/>
            <a:ext cx="787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그린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33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10F7ED-6CC0-4207-993A-9803E2C23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8650"/>
            <a:ext cx="10515600" cy="1062038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‘</a:t>
            </a:r>
            <a:r>
              <a:rPr lang="ko-KR" altLang="en-US" b="1" dirty="0">
                <a:solidFill>
                  <a:srgbClr val="C00000"/>
                </a:solidFill>
              </a:rPr>
              <a:t>르</a:t>
            </a:r>
            <a:r>
              <a:rPr lang="en-US" altLang="ko-KR" b="1" dirty="0">
                <a:solidFill>
                  <a:srgbClr val="C00000"/>
                </a:solidFill>
              </a:rPr>
              <a:t>’ </a:t>
            </a:r>
            <a:r>
              <a:rPr lang="ko-KR" altLang="en-US" b="1" dirty="0">
                <a:solidFill>
                  <a:srgbClr val="C00000"/>
                </a:solidFill>
              </a:rPr>
              <a:t>불규칙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2200" dirty="0"/>
              <a:t>Some verb stems that end with ‘</a:t>
            </a:r>
            <a:r>
              <a:rPr lang="ko-KR" altLang="en-US" sz="2200" dirty="0"/>
              <a:t>르</a:t>
            </a:r>
            <a:r>
              <a:rPr lang="en-US" altLang="ko-KR" sz="2200" dirty="0" smtClean="0"/>
              <a:t>’, ‘</a:t>
            </a:r>
            <a:r>
              <a:rPr lang="ko-KR" altLang="en-US" sz="2200" dirty="0" smtClean="0"/>
              <a:t>르</a:t>
            </a:r>
            <a:r>
              <a:rPr lang="en-US" altLang="ko-KR" sz="2200" dirty="0" smtClean="0"/>
              <a:t>’ </a:t>
            </a:r>
            <a:r>
              <a:rPr lang="en-US" altLang="ko-KR" sz="2200" dirty="0"/>
              <a:t>changes</a:t>
            </a:r>
            <a:r>
              <a:rPr lang="ko-KR" altLang="en-US" sz="2200" dirty="0"/>
              <a:t> </a:t>
            </a:r>
            <a:r>
              <a:rPr lang="en-US" altLang="ko-KR" sz="2200" dirty="0"/>
              <a:t>into</a:t>
            </a:r>
            <a:r>
              <a:rPr lang="ko-KR" altLang="en-US" sz="2200" dirty="0"/>
              <a:t> </a:t>
            </a:r>
            <a:r>
              <a:rPr lang="en-US" altLang="ko-KR" sz="2200" dirty="0"/>
              <a:t>‘</a:t>
            </a:r>
            <a:r>
              <a:rPr lang="ko-KR" altLang="en-US" sz="2200" dirty="0"/>
              <a:t>ㄹ ㄹ</a:t>
            </a:r>
            <a:r>
              <a:rPr lang="en-US" altLang="ko-KR" sz="2200" dirty="0"/>
              <a:t>‘ </a:t>
            </a:r>
            <a:r>
              <a:rPr lang="en-US" altLang="ko-KR" sz="2200" dirty="0" smtClean="0"/>
              <a:t>with </a:t>
            </a:r>
            <a:r>
              <a:rPr lang="en-US" altLang="ko-KR" sz="2200" dirty="0"/>
              <a:t>‘-</a:t>
            </a:r>
            <a:r>
              <a:rPr lang="ko-KR" altLang="en-US" sz="2200" dirty="0"/>
              <a:t>아</a:t>
            </a:r>
            <a:r>
              <a:rPr lang="en-US" altLang="ko-KR" sz="2200" dirty="0"/>
              <a:t>’ or ‘-</a:t>
            </a:r>
            <a:r>
              <a:rPr lang="ko-KR" altLang="en-US" sz="2200" dirty="0"/>
              <a:t>어＇</a:t>
            </a: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24ED61A-FBFE-4552-A52F-8365CBDF0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722" y="1786558"/>
            <a:ext cx="7118555" cy="1798983"/>
          </a:xfrm>
          <a:prstGeom prst="rect">
            <a:avLst/>
          </a:prstGeom>
        </p:spPr>
      </p:pic>
      <p:pic>
        <p:nvPicPr>
          <p:cNvPr id="1026" name="Picture 2" descr="Sing GIF | Gfycat">
            <a:extLst>
              <a:ext uri="{FF2B5EF4-FFF2-40B4-BE49-F238E27FC236}">
                <a16:creationId xmlns:a16="http://schemas.microsoft.com/office/drawing/2014/main" xmlns="" id="{7E231257-CFBD-464F-975B-6ABD9DB159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3585541"/>
            <a:ext cx="2295525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EB1A42E-EB5B-47AD-8E4A-C1FA4DD29DBB}"/>
              </a:ext>
            </a:extLst>
          </p:cNvPr>
          <p:cNvSpPr txBox="1"/>
          <p:nvPr/>
        </p:nvSpPr>
        <p:spPr>
          <a:xfrm>
            <a:off x="5292828" y="4023516"/>
            <a:ext cx="3727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이 사람은 뭐해요</a:t>
            </a:r>
            <a:r>
              <a:rPr lang="en-US" altLang="ko-KR" dirty="0"/>
              <a:t>? </a:t>
            </a:r>
            <a:r>
              <a:rPr lang="en-US" altLang="ko-KR" sz="1400" dirty="0">
                <a:solidFill>
                  <a:srgbClr val="0070C0"/>
                </a:solidFill>
              </a:rPr>
              <a:t>What is she doing?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FA3255F-58DE-422F-9938-CD674439C6B4}"/>
              </a:ext>
            </a:extLst>
          </p:cNvPr>
          <p:cNvSpPr txBox="1"/>
          <p:nvPr/>
        </p:nvSpPr>
        <p:spPr>
          <a:xfrm>
            <a:off x="5321403" y="4373597"/>
            <a:ext cx="2178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노래를 </a:t>
            </a:r>
            <a:r>
              <a:rPr lang="ko-KR" altLang="en-US" dirty="0"/>
              <a:t>부르다</a:t>
            </a:r>
            <a:r>
              <a:rPr lang="en-US" altLang="ko-KR" dirty="0"/>
              <a:t>. </a:t>
            </a:r>
            <a:r>
              <a:rPr lang="en-US" altLang="ko-KR" sz="1400" dirty="0">
                <a:solidFill>
                  <a:srgbClr val="0070C0"/>
                </a:solidFill>
              </a:rPr>
              <a:t>Sing.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4462F83-0A87-4B91-A82A-9A634071CD46}"/>
              </a:ext>
            </a:extLst>
          </p:cNvPr>
          <p:cNvSpPr txBox="1"/>
          <p:nvPr/>
        </p:nvSpPr>
        <p:spPr>
          <a:xfrm>
            <a:off x="5321403" y="4742929"/>
            <a:ext cx="2962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노래를 </a:t>
            </a:r>
            <a:r>
              <a:rPr lang="ko-KR" altLang="en-US" dirty="0">
                <a:solidFill>
                  <a:srgbClr val="FF0000"/>
                </a:solidFill>
              </a:rPr>
              <a:t>불러</a:t>
            </a:r>
            <a:r>
              <a:rPr lang="ko-KR" altLang="en-US" dirty="0"/>
              <a:t>요</a:t>
            </a:r>
            <a:r>
              <a:rPr lang="en-US" altLang="ko-KR" dirty="0"/>
              <a:t>. </a:t>
            </a:r>
            <a:r>
              <a:rPr lang="en-US" altLang="ko-KR" sz="1400" dirty="0">
                <a:solidFill>
                  <a:srgbClr val="0070C0"/>
                </a:solidFill>
              </a:rPr>
              <a:t>She is singing.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76283D2-D69A-4D85-A7D6-E2C4167C8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470" y="585954"/>
            <a:ext cx="9749059" cy="524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8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2435BE9-E402-4E22-8B4D-B13CA503E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52" y="625184"/>
            <a:ext cx="10001296" cy="51829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75EC226-5BA6-4624-A894-E2415CA68529}"/>
              </a:ext>
            </a:extLst>
          </p:cNvPr>
          <p:cNvSpPr txBox="1"/>
          <p:nvPr/>
        </p:nvSpPr>
        <p:spPr>
          <a:xfrm>
            <a:off x="7331978" y="4624374"/>
            <a:ext cx="1043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불러요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01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BD1398-904D-4661-9E86-D1F64F438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903" y="1828401"/>
            <a:ext cx="9852193" cy="32011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191B45F-78C0-490F-967C-B3133025AA7C}"/>
              </a:ext>
            </a:extLst>
          </p:cNvPr>
          <p:cNvSpPr txBox="1"/>
          <p:nvPr/>
        </p:nvSpPr>
        <p:spPr>
          <a:xfrm>
            <a:off x="8070209" y="2124454"/>
            <a:ext cx="1043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잘라요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D98FB01-4DF9-45D2-A40E-187E2FAC96D1}"/>
              </a:ext>
            </a:extLst>
          </p:cNvPr>
          <p:cNvSpPr txBox="1"/>
          <p:nvPr/>
        </p:nvSpPr>
        <p:spPr>
          <a:xfrm>
            <a:off x="9011174" y="3786872"/>
            <a:ext cx="1043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달라요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9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A37C5FF-3688-4435-9F4B-63949717B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758813" cy="5466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95807BE-FF35-4D5B-A407-28C8E37D3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5607" y="887136"/>
            <a:ext cx="8349625" cy="5083728"/>
          </a:xfrm>
          <a:prstGeom prst="rect">
            <a:avLst/>
          </a:prstGeom>
        </p:spPr>
      </p:pic>
      <p:pic>
        <p:nvPicPr>
          <p:cNvPr id="6" name="Track 010">
            <a:hlinkClick r:id="" action="ppaction://media"/>
            <a:extLst>
              <a:ext uri="{FF2B5EF4-FFF2-40B4-BE49-F238E27FC236}">
                <a16:creationId xmlns:a16="http://schemas.microsoft.com/office/drawing/2014/main" xmlns="" id="{B566950E-3F2B-4EB3-BFDF-53A542F5D3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39075" y="750116"/>
            <a:ext cx="609600" cy="60960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0C925641-58EC-497D-A964-45FAA1A33A6A}"/>
              </a:ext>
            </a:extLst>
          </p:cNvPr>
          <p:cNvCxnSpPr/>
          <p:nvPr/>
        </p:nvCxnSpPr>
        <p:spPr>
          <a:xfrm>
            <a:off x="3725966" y="3102123"/>
            <a:ext cx="2657742" cy="11024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B8D791AE-4CAF-488F-ABBE-B59ADD4EC210}"/>
              </a:ext>
            </a:extLst>
          </p:cNvPr>
          <p:cNvCxnSpPr/>
          <p:nvPr/>
        </p:nvCxnSpPr>
        <p:spPr>
          <a:xfrm>
            <a:off x="6402958" y="3092498"/>
            <a:ext cx="2657742" cy="11024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A93E2FA7-027D-4A44-90C2-BDE255C4DA71}"/>
              </a:ext>
            </a:extLst>
          </p:cNvPr>
          <p:cNvCxnSpPr>
            <a:cxnSpLocks/>
          </p:cNvCxnSpPr>
          <p:nvPr/>
        </p:nvCxnSpPr>
        <p:spPr>
          <a:xfrm flipH="1">
            <a:off x="3706716" y="3078599"/>
            <a:ext cx="5373234" cy="11259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47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538F048-6F5E-4CC8-B8C6-6CD079E7C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58813" cy="5466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1714931-274F-48C2-9BF6-F5F6FC200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034" y="1540565"/>
            <a:ext cx="9699358" cy="39639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14B6F56-E03E-4FE1-A6E2-C45641134E28}"/>
              </a:ext>
            </a:extLst>
          </p:cNvPr>
          <p:cNvSpPr txBox="1"/>
          <p:nvPr/>
        </p:nvSpPr>
        <p:spPr>
          <a:xfrm>
            <a:off x="8078755" y="2038996"/>
            <a:ext cx="4732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O</a:t>
            </a:r>
            <a:r>
              <a:rPr lang="ko-KR" altLang="en-US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12E81D3-1788-46EF-AD5C-9722C1BAB766}"/>
              </a:ext>
            </a:extLst>
          </p:cNvPr>
          <p:cNvSpPr txBox="1"/>
          <p:nvPr/>
        </p:nvSpPr>
        <p:spPr>
          <a:xfrm>
            <a:off x="8078755" y="2548115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X</a:t>
            </a:r>
            <a:r>
              <a:rPr lang="ko-KR" altLang="en-US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79BD37F-3ED3-40B1-84FE-8F0F1EAB34CA}"/>
              </a:ext>
            </a:extLst>
          </p:cNvPr>
          <p:cNvSpPr txBox="1"/>
          <p:nvPr/>
        </p:nvSpPr>
        <p:spPr>
          <a:xfrm>
            <a:off x="8078755" y="3007428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X</a:t>
            </a:r>
            <a:r>
              <a:rPr lang="ko-KR" altLang="en-US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16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E804FBE-78A6-634E-A229-06DEC4B28B75}"/>
              </a:ext>
            </a:extLst>
          </p:cNvPr>
          <p:cNvSpPr txBox="1">
            <a:spLocks/>
          </p:cNvSpPr>
          <p:nvPr/>
        </p:nvSpPr>
        <p:spPr>
          <a:xfrm>
            <a:off x="838200" y="14566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302020204030204"/>
                <a:ea typeface="맑은 고딕" panose="020B0503020000020004" pitchFamily="50" charset="-127"/>
                <a:cs typeface="+mj-cs"/>
              </a:rPr>
              <a:t>학습 목표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302020204030204"/>
              <a:ea typeface="+mj-ea"/>
              <a:cs typeface="+mj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F34EE99-93EB-3448-BBC7-86DE2B208B7B}"/>
              </a:ext>
            </a:extLst>
          </p:cNvPr>
          <p:cNvSpPr txBox="1">
            <a:spLocks/>
          </p:cNvSpPr>
          <p:nvPr/>
        </p:nvSpPr>
        <p:spPr>
          <a:xfrm>
            <a:off x="838200" y="1152144"/>
            <a:ext cx="10515600" cy="4846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듣고 말하기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지난주에 한 일에 대해 말할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읽고 쓰기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가족과 함께 찍은 사진에 대한 글을 읽고 쓸 수 있다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학습 내용</a:t>
            </a:r>
            <a:endParaRPr kumimoji="0" lang="en-US" altLang="ko-K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주제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생일 축하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어휘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축하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문법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-(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으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ㄴ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‘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르 불규칙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’</a:t>
            </a: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활동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lang="ko-KR" altLang="en-US" sz="24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과거에 한 일 말하기</a:t>
            </a:r>
            <a:endParaRPr lang="en-US" altLang="ko-KR" sz="240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marL="457200" marR="0" lvl="0" indent="-4572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문화</a:t>
            </a: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스승의 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2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40BB5E0-9FF0-4599-882A-ED44023A5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053" y="1345139"/>
            <a:ext cx="9145894" cy="38321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CB7E24F-EECC-4ACB-9986-3E0E271EC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58813" cy="54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72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9B1C30C-644C-4E55-A1A6-341E2CE53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86865" cy="5267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6242592-F2BD-43C2-AF26-309EE38A3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404" y="988667"/>
            <a:ext cx="9747917" cy="463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41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30558D0-7E5C-490C-8ED3-BB9E84F8A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624" y="1532012"/>
            <a:ext cx="10388968" cy="33148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CB8DBC8-D32A-4BFD-B88F-B55B22E30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86865" cy="5267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6C6625-50FF-429E-BE0D-1EBF1A6C3AE1}"/>
              </a:ext>
            </a:extLst>
          </p:cNvPr>
          <p:cNvSpPr txBox="1"/>
          <p:nvPr/>
        </p:nvSpPr>
        <p:spPr>
          <a:xfrm>
            <a:off x="6243108" y="1661361"/>
            <a:ext cx="4358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엄마</a:t>
            </a:r>
            <a:r>
              <a:rPr lang="en-US" altLang="ko-KR" sz="2000" b="1" dirty="0">
                <a:solidFill>
                  <a:srgbClr val="FF0000"/>
                </a:solidFill>
              </a:rPr>
              <a:t>, </a:t>
            </a:r>
            <a:r>
              <a:rPr lang="ko-KR" altLang="en-US" sz="2000" b="1" dirty="0">
                <a:solidFill>
                  <a:srgbClr val="FF0000"/>
                </a:solidFill>
              </a:rPr>
              <a:t>아빠의 결혼식 사진을 봤어요</a:t>
            </a:r>
            <a:r>
              <a:rPr lang="en-US" altLang="ko-KR" sz="2000" b="1" dirty="0">
                <a:solidFill>
                  <a:srgbClr val="FF0000"/>
                </a:solidFill>
              </a:rPr>
              <a:t>.</a:t>
            </a:r>
            <a:r>
              <a:rPr lang="ko-KR" altLang="en-US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25CA26-013D-4622-9E27-42ABCA1368D8}"/>
              </a:ext>
            </a:extLst>
          </p:cNvPr>
          <p:cNvSpPr txBox="1"/>
          <p:nvPr/>
        </p:nvSpPr>
        <p:spPr>
          <a:xfrm>
            <a:off x="8775041" y="3066709"/>
            <a:ext cx="4732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O</a:t>
            </a:r>
            <a:r>
              <a:rPr lang="ko-KR" altLang="en-US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DF9C195-DC65-4576-8A67-8E29C47C25B0}"/>
              </a:ext>
            </a:extLst>
          </p:cNvPr>
          <p:cNvSpPr txBox="1"/>
          <p:nvPr/>
        </p:nvSpPr>
        <p:spPr>
          <a:xfrm>
            <a:off x="8775041" y="3672115"/>
            <a:ext cx="442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X</a:t>
            </a:r>
            <a:r>
              <a:rPr lang="ko-KR" altLang="en-US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D3C4418-E723-4B2D-96CA-2C52E42DCE8D}"/>
              </a:ext>
            </a:extLst>
          </p:cNvPr>
          <p:cNvSpPr txBox="1"/>
          <p:nvPr/>
        </p:nvSpPr>
        <p:spPr>
          <a:xfrm>
            <a:off x="8775041" y="4217399"/>
            <a:ext cx="4732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O</a:t>
            </a:r>
            <a:r>
              <a:rPr lang="ko-KR" altLang="en-US" sz="2000" b="1" dirty="0">
                <a:solidFill>
                  <a:srgbClr val="FF0000"/>
                </a:solidFill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93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59CFBE6-44CF-4B4C-B340-2F65FB704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349" y="1080847"/>
            <a:ext cx="9247301" cy="46963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26964EE-B841-4325-9AD0-B01E16441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86865" cy="52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4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B9C391-8AAF-4D8A-953D-CFB4726DE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17058" cy="5565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60958E0-EB04-4D38-BB49-2053C71B6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1742" y="556591"/>
            <a:ext cx="6568515" cy="10123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9420603-85A5-4777-878D-5F4705B65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994" y="1734385"/>
            <a:ext cx="10006005" cy="31339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41F5A13-3314-4418-ADFC-7F74B060C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2230" y="4868304"/>
            <a:ext cx="4247535" cy="109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1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B4E0280-4712-48DD-BD7E-B9E297EC1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2188845"/>
            <a:ext cx="10080932" cy="30316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91EAD49-ED84-45DA-926B-65771B7E3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17058" cy="5565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79816FE-0E83-416D-8F6F-E48C64D80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4060" y="556591"/>
            <a:ext cx="6983880" cy="107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62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F6E56CA-384E-4584-A2C4-AEBC2B275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7794" cy="6460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94C3EF7-117E-43BC-BD72-61F7EDF0D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539" y="646043"/>
            <a:ext cx="5951041" cy="1125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1E02BDE-3EBF-47FE-B04D-BB3EEBED3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695" y="2281485"/>
            <a:ext cx="4381445" cy="29196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F59456E-2454-4EAA-925E-C2915B95D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6281" y="2605998"/>
            <a:ext cx="6786024" cy="227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3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3DF951E-6EAD-48C7-98A2-5B2FB20B2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450" y="2525723"/>
            <a:ext cx="9585099" cy="3080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093C262-65E5-4DD4-B989-D44D4AF20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095" y="855768"/>
            <a:ext cx="5951041" cy="1125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D30AD1A-9482-4EBA-871D-494124E68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87794" cy="64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1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D66AE3-ED5E-4B26-9779-805F8DFEA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7700"/>
            <a:ext cx="10515600" cy="1042988"/>
          </a:xfrm>
        </p:spPr>
        <p:txBody>
          <a:bodyPr/>
          <a:lstStyle/>
          <a:p>
            <a:r>
              <a:rPr lang="ko-KR" altLang="en-US" b="1" dirty="0">
                <a:solidFill>
                  <a:srgbClr val="7030A0"/>
                </a:solidFill>
              </a:rPr>
              <a:t>기억에 남는 스승이 있나요</a:t>
            </a:r>
            <a:r>
              <a:rPr lang="en-US" altLang="ko-KR" b="1" dirty="0">
                <a:solidFill>
                  <a:srgbClr val="7030A0"/>
                </a:solidFill>
              </a:rPr>
              <a:t>?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4" name="Online Media 3" title="￬ﾥﾬ￫ﾋﾈ￫ﾲﾄ ￫ﾏﾙ￬ﾚﾔ ￣ﾅﾣ ￬ﾊﾤ￬ﾊﾹ￬ﾝﾘ ￬ﾝﾀ￭ﾘﾜ">
            <a:hlinkClick r:id="" action="ppaction://media"/>
            <a:extLst>
              <a:ext uri="{FF2B5EF4-FFF2-40B4-BE49-F238E27FC236}">
                <a16:creationId xmlns:a16="http://schemas.microsoft.com/office/drawing/2014/main" xmlns="" id="{CB3E288B-EB75-4AA5-9369-2AB19DA998A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28056" y="1597025"/>
            <a:ext cx="77358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7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3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753"/>
            <a:ext cx="10712116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Quizlet Review </a:t>
            </a:r>
            <a:r>
              <a:rPr lang="en-US" dirty="0">
                <a:hlinkClick r:id="rId2"/>
              </a:rPr>
              <a:t>https://quizlet.com/_8hkjbn?x=1qqt&amp;i=2tig8t</a:t>
            </a:r>
            <a:r>
              <a:rPr lang="en-US" dirty="0"/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Workbook P. 1</a:t>
            </a:r>
            <a:r>
              <a:rPr lang="en-US" altLang="ko-KR" dirty="0"/>
              <a:t>8-21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974EEE3-B9AC-4292-95C0-A90125578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455" y="0"/>
            <a:ext cx="7399090" cy="616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2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96DC504-DA4C-4A3D-8A4C-58BADB598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023" y="445482"/>
            <a:ext cx="7413954" cy="55442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451DB14-9A30-40A7-97B8-6415890E3A40}"/>
              </a:ext>
            </a:extLst>
          </p:cNvPr>
          <p:cNvSpPr txBox="1"/>
          <p:nvPr/>
        </p:nvSpPr>
        <p:spPr>
          <a:xfrm>
            <a:off x="3568274" y="3505912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촛불을 켜요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r>
              <a:rPr lang="ko-KR" altLang="en-US" b="1" dirty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0B61A94-BA57-433C-B15A-FD5CC2C4FE8F}"/>
              </a:ext>
            </a:extLst>
          </p:cNvPr>
          <p:cNvSpPr txBox="1"/>
          <p:nvPr/>
        </p:nvSpPr>
        <p:spPr>
          <a:xfrm>
            <a:off x="7438095" y="3530344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선물을 줘요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r>
              <a:rPr lang="ko-KR" altLang="en-US" b="1" dirty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9E4F190-5DEA-4FED-9DED-2B5C60677AFC}"/>
              </a:ext>
            </a:extLst>
          </p:cNvPr>
          <p:cNvSpPr txBox="1"/>
          <p:nvPr/>
        </p:nvSpPr>
        <p:spPr>
          <a:xfrm>
            <a:off x="3568274" y="5560585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박수를 쳐요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DF3A33-831C-4C21-A390-51EF082C6E75}"/>
              </a:ext>
            </a:extLst>
          </p:cNvPr>
          <p:cNvSpPr txBox="1"/>
          <p:nvPr/>
        </p:nvSpPr>
        <p:spPr>
          <a:xfrm>
            <a:off x="7438095" y="5560585"/>
            <a:ext cx="1712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선물을 받아요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60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497BFC5-27A5-48DC-9005-3EAFFD5BE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51" y="1043199"/>
            <a:ext cx="10697497" cy="418437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A5253D96-B058-4DF9-BCE6-43B6A2791A77}"/>
              </a:ext>
            </a:extLst>
          </p:cNvPr>
          <p:cNvCxnSpPr>
            <a:cxnSpLocks/>
          </p:cNvCxnSpPr>
          <p:nvPr/>
        </p:nvCxnSpPr>
        <p:spPr>
          <a:xfrm>
            <a:off x="2247543" y="3204673"/>
            <a:ext cx="5272756" cy="9144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F1C03502-A8ED-4FF9-B666-7D6B4A02BCCD}"/>
              </a:ext>
            </a:extLst>
          </p:cNvPr>
          <p:cNvCxnSpPr>
            <a:cxnSpLocks/>
          </p:cNvCxnSpPr>
          <p:nvPr/>
        </p:nvCxnSpPr>
        <p:spPr>
          <a:xfrm flipH="1">
            <a:off x="2247543" y="3187581"/>
            <a:ext cx="2570860" cy="9314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B272BFA7-45E9-4DEF-950D-654E7E4F6538}"/>
              </a:ext>
            </a:extLst>
          </p:cNvPr>
          <p:cNvCxnSpPr>
            <a:cxnSpLocks/>
          </p:cNvCxnSpPr>
          <p:nvPr/>
        </p:nvCxnSpPr>
        <p:spPr>
          <a:xfrm flipH="1">
            <a:off x="4906709" y="3179035"/>
            <a:ext cx="2570860" cy="9314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AB683066-3934-40AF-8F42-F9DE9F761D39}"/>
              </a:ext>
            </a:extLst>
          </p:cNvPr>
          <p:cNvCxnSpPr>
            <a:cxnSpLocks/>
          </p:cNvCxnSpPr>
          <p:nvPr/>
        </p:nvCxnSpPr>
        <p:spPr>
          <a:xfrm>
            <a:off x="10107427" y="3179035"/>
            <a:ext cx="0" cy="9400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97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E8AD09-DCBB-4FD4-BE38-5928450A1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521" y="1361433"/>
            <a:ext cx="5584723" cy="46216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070CC62-5836-49EF-8635-8EA79DF4B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971" y="2256229"/>
            <a:ext cx="3736258" cy="27034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8C67125-E80C-4941-AC2C-865F06ADA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265" y="643035"/>
            <a:ext cx="10717432" cy="5958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C6B8A89-9268-4ED6-BD06-0375A2BB88FA}"/>
              </a:ext>
            </a:extLst>
          </p:cNvPr>
          <p:cNvSpPr txBox="1"/>
          <p:nvPr/>
        </p:nvSpPr>
        <p:spPr>
          <a:xfrm>
            <a:off x="7977904" y="1959123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쓴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87CE924-1A86-4D57-8E2C-A411A1038082}"/>
              </a:ext>
            </a:extLst>
          </p:cNvPr>
          <p:cNvSpPr txBox="1"/>
          <p:nvPr/>
        </p:nvSpPr>
        <p:spPr>
          <a:xfrm>
            <a:off x="8052652" y="3093852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멘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19516E3-3E5A-47F5-927B-3818DA42C895}"/>
              </a:ext>
            </a:extLst>
          </p:cNvPr>
          <p:cNvSpPr txBox="1"/>
          <p:nvPr/>
        </p:nvSpPr>
        <p:spPr>
          <a:xfrm>
            <a:off x="8288296" y="4259697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입은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6947BA5-4B4D-4F46-8F18-DF9C10B4A8EB}"/>
              </a:ext>
            </a:extLst>
          </p:cNvPr>
          <p:cNvSpPr txBox="1"/>
          <p:nvPr/>
        </p:nvSpPr>
        <p:spPr>
          <a:xfrm>
            <a:off x="8226530" y="5405907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신은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05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E5E647A-6929-4E16-B16E-CD180EB06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154" y="697815"/>
            <a:ext cx="9683692" cy="50550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1F7053A-2E22-4E17-91D7-530979F99B74}"/>
              </a:ext>
            </a:extLst>
          </p:cNvPr>
          <p:cNvSpPr txBox="1"/>
          <p:nvPr/>
        </p:nvSpPr>
        <p:spPr>
          <a:xfrm>
            <a:off x="2987160" y="2943115"/>
            <a:ext cx="646331" cy="229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마신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5FF9BA9-6877-497E-A8F4-0CEDA71D1647}"/>
              </a:ext>
            </a:extLst>
          </p:cNvPr>
          <p:cNvSpPr txBox="1"/>
          <p:nvPr/>
        </p:nvSpPr>
        <p:spPr>
          <a:xfrm>
            <a:off x="8036300" y="2934510"/>
            <a:ext cx="646331" cy="2774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읽은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F93C54F-AEDF-4D6D-8CBD-2ED991007768}"/>
              </a:ext>
            </a:extLst>
          </p:cNvPr>
          <p:cNvSpPr txBox="1"/>
          <p:nvPr/>
        </p:nvSpPr>
        <p:spPr>
          <a:xfrm>
            <a:off x="3763403" y="5314501"/>
            <a:ext cx="415498" cy="2522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본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475A95E-91E3-4030-957F-16C61B378036}"/>
              </a:ext>
            </a:extLst>
          </p:cNvPr>
          <p:cNvSpPr txBox="1"/>
          <p:nvPr/>
        </p:nvSpPr>
        <p:spPr>
          <a:xfrm>
            <a:off x="8959246" y="5301888"/>
            <a:ext cx="646331" cy="2774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먹은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36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81DA05A-0DFB-48D8-A424-9BADAC2F7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574" y="755408"/>
            <a:ext cx="9331354" cy="49529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72D0203-8F9C-4EC5-96A3-1A19E534F132}"/>
              </a:ext>
            </a:extLst>
          </p:cNvPr>
          <p:cNvSpPr txBox="1"/>
          <p:nvPr/>
        </p:nvSpPr>
        <p:spPr>
          <a:xfrm>
            <a:off x="4516855" y="2735096"/>
            <a:ext cx="877163" cy="2522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몰라요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44052B7-7D6A-4BCA-8A2B-9C99C67A61A4}"/>
              </a:ext>
            </a:extLst>
          </p:cNvPr>
          <p:cNvSpPr txBox="1"/>
          <p:nvPr/>
        </p:nvSpPr>
        <p:spPr>
          <a:xfrm>
            <a:off x="4823080" y="3568066"/>
            <a:ext cx="1107996" cy="2522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빠릅니다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EFB132-1F4C-41B3-B974-489FCF58C9BE}"/>
              </a:ext>
            </a:extLst>
          </p:cNvPr>
          <p:cNvSpPr txBox="1"/>
          <p:nvPr/>
        </p:nvSpPr>
        <p:spPr>
          <a:xfrm>
            <a:off x="4226390" y="4401036"/>
            <a:ext cx="1420583" cy="2522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자를 거예요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CA46E9C-F81C-4750-B972-1B499B240980}"/>
              </a:ext>
            </a:extLst>
          </p:cNvPr>
          <p:cNvSpPr txBox="1"/>
          <p:nvPr/>
        </p:nvSpPr>
        <p:spPr>
          <a:xfrm>
            <a:off x="6096000" y="5237550"/>
            <a:ext cx="1107996" cy="2774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불렀어요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07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553C98-31E0-4F41-AA35-9CA0FE235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03" y="365126"/>
            <a:ext cx="7064883" cy="7387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9D7200C-2168-4862-98D8-64F3F4489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488" y="1322953"/>
            <a:ext cx="8967019" cy="7056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BC18DC3-42BB-482E-8EE9-81B398A59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134" y="2463856"/>
            <a:ext cx="8573729" cy="30711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7C25C7C-6270-4F98-B27A-451734FA53EB}"/>
              </a:ext>
            </a:extLst>
          </p:cNvPr>
          <p:cNvSpPr txBox="1"/>
          <p:nvPr/>
        </p:nvSpPr>
        <p:spPr>
          <a:xfrm>
            <a:off x="6095997" y="321811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>
                <a:solidFill>
                  <a:srgbClr val="FF0000"/>
                </a:solidFill>
              </a:rPr>
              <a:t>불러서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70AF8DF-ABCC-4E9C-BD3C-16C44D41C2E3}"/>
              </a:ext>
            </a:extLst>
          </p:cNvPr>
          <p:cNvSpPr txBox="1"/>
          <p:nvPr/>
        </p:nvSpPr>
        <p:spPr>
          <a:xfrm>
            <a:off x="8011486" y="485748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달라요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58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EF36BC9-9E5B-4242-BFED-EEF628685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03" y="365126"/>
            <a:ext cx="7064883" cy="7387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2B7ED2C-C040-4C1E-89D9-A6A48C307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488" y="1322953"/>
            <a:ext cx="8967019" cy="7056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3BB0734-3C0A-4D05-A701-A377394BA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3837" y="2493399"/>
            <a:ext cx="8298426" cy="32302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8CB9D52-AB1E-4B41-913E-62D453CE68A0}"/>
              </a:ext>
            </a:extLst>
          </p:cNvPr>
          <p:cNvSpPr txBox="1"/>
          <p:nvPr/>
        </p:nvSpPr>
        <p:spPr>
          <a:xfrm>
            <a:off x="6095997" y="321811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빨라요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E747145-CF4B-4543-A7D6-BBFE1F811AA7}"/>
              </a:ext>
            </a:extLst>
          </p:cNvPr>
          <p:cNvSpPr txBox="1"/>
          <p:nvPr/>
        </p:nvSpPr>
        <p:spPr>
          <a:xfrm>
            <a:off x="6095996" y="481342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자르세요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27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2C9CBEA-95F0-46E0-ABBD-5E4C3F37D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614" y="360043"/>
            <a:ext cx="9088772" cy="55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6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C3B1EAE-C59A-4B79-ADE1-E112901B6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42" y="692347"/>
            <a:ext cx="9462515" cy="490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7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2" y="321538"/>
            <a:ext cx="10515600" cy="125624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191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범용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3"/>
              </a:rPr>
              <a:t>https://images.app.goo.gl/YBGYVC92U37ehPVQ8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3"/>
              </a:rPr>
              <a:t>https://images.app.goo.gl/Bbr3Z7sXwLotDyCU7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3"/>
              </a:rPr>
              <a:t>https://images.app.goo.gl/bKsVrpYNew9ETV5f9</a:t>
            </a:r>
            <a:r>
              <a:rPr lang="en-US" altLang="ko-KR" sz="24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hlinkClick r:id="rId4"/>
              </a:rPr>
              <a:t>https://youtu.be/PONmdO-XX2E</a:t>
            </a:r>
            <a:r>
              <a:rPr lang="en-US" altLang="ko-KR" sz="2400" dirty="0"/>
              <a:t> </a:t>
            </a:r>
          </a:p>
          <a:p>
            <a:pPr>
              <a:lnSpc>
                <a:spcPct val="150000"/>
              </a:lnSpc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9803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6BF3877-5517-43A7-8CDD-9169D7A4D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238" y="966147"/>
            <a:ext cx="10461523" cy="4204252"/>
          </a:xfrm>
          <a:prstGeom prst="rect">
            <a:avLst/>
          </a:prstGeom>
        </p:spPr>
      </p:pic>
      <p:pic>
        <p:nvPicPr>
          <p:cNvPr id="5" name="Track 009">
            <a:hlinkClick r:id="" action="ppaction://media"/>
            <a:extLst>
              <a:ext uri="{FF2B5EF4-FFF2-40B4-BE49-F238E27FC236}">
                <a16:creationId xmlns:a16="http://schemas.microsoft.com/office/drawing/2014/main" xmlns="" id="{994BA9DE-C9D1-42B9-8B64-96AF3E6171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2672" y="10780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9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7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521D74F-1526-47CC-8C64-E8D051056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564" y="91080"/>
            <a:ext cx="4452479" cy="39041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2CA68A7-3E0B-40F3-9B25-09CC13B6E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900" y="4110605"/>
            <a:ext cx="6598200" cy="189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7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00655A-2974-45CF-9942-7F0946C44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775" y="410853"/>
            <a:ext cx="10515600" cy="1223963"/>
          </a:xfrm>
        </p:spPr>
        <p:txBody>
          <a:bodyPr/>
          <a:lstStyle/>
          <a:p>
            <a:r>
              <a:rPr lang="en-US" sz="3600" b="1" dirty="0"/>
              <a:t>Did you know there are names for each age?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110B6C3A-1578-434E-B72A-C001FDE0C0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89" y="1454150"/>
            <a:ext cx="280972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E889A1F-D0AE-4F40-82F8-6F2D4E2F0687}"/>
              </a:ext>
            </a:extLst>
          </p:cNvPr>
          <p:cNvSpPr txBox="1"/>
          <p:nvPr/>
        </p:nvSpPr>
        <p:spPr>
          <a:xfrm>
            <a:off x="4564574" y="1759743"/>
            <a:ext cx="61176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15</a:t>
            </a:r>
            <a:r>
              <a:rPr lang="ko-KR" altLang="en-US" sz="1600" b="1" dirty="0"/>
              <a:t>세 지학</a:t>
            </a:r>
            <a:r>
              <a:rPr lang="en-US" altLang="ko-KR" sz="1600" b="1" dirty="0"/>
              <a:t>: </a:t>
            </a:r>
            <a:r>
              <a:rPr lang="ko-KR" altLang="en-US" sz="1600" b="1" dirty="0"/>
              <a:t>학문에 뜻을 둔다</a:t>
            </a:r>
            <a:r>
              <a:rPr lang="en-US" altLang="ko-KR" sz="1600" b="1" dirty="0"/>
              <a:t>. </a:t>
            </a:r>
            <a:r>
              <a:rPr lang="en-US" altLang="ko-KR" sz="1600" dirty="0"/>
              <a:t>Start having interest in </a:t>
            </a:r>
            <a:r>
              <a:rPr lang="en-US" altLang="ko-KR" sz="1600" dirty="0" smtClean="0"/>
              <a:t>studying.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ED216E3-2843-405C-8A9D-56EEC5BCC055}"/>
              </a:ext>
            </a:extLst>
          </p:cNvPr>
          <p:cNvSpPr txBox="1"/>
          <p:nvPr/>
        </p:nvSpPr>
        <p:spPr>
          <a:xfrm>
            <a:off x="4587455" y="3429000"/>
            <a:ext cx="6966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61</a:t>
            </a:r>
            <a:r>
              <a:rPr lang="ko-KR" altLang="en-US" sz="1600" b="1" dirty="0"/>
              <a:t>세 환갑</a:t>
            </a:r>
            <a:r>
              <a:rPr lang="en-US" altLang="ko-KR" sz="1600" b="1" dirty="0"/>
              <a:t>: </a:t>
            </a:r>
            <a:r>
              <a:rPr lang="ko-KR" altLang="en-US" sz="1600" b="1" dirty="0"/>
              <a:t>태어난 간지의 해가 다시 돌아오다</a:t>
            </a:r>
            <a:r>
              <a:rPr lang="en-US" altLang="ko-KR" sz="1600" b="1" dirty="0"/>
              <a:t>. </a:t>
            </a:r>
            <a:r>
              <a:rPr lang="en-US" altLang="ko-KR" sz="1600" dirty="0"/>
              <a:t>Back to the same year you were born in.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F76EE94-58EB-4D43-B2D9-EC2666C94CDD}"/>
              </a:ext>
            </a:extLst>
          </p:cNvPr>
          <p:cNvSpPr txBox="1"/>
          <p:nvPr/>
        </p:nvSpPr>
        <p:spPr>
          <a:xfrm>
            <a:off x="4587454" y="4174929"/>
            <a:ext cx="6490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70</a:t>
            </a:r>
            <a:r>
              <a:rPr lang="ko-KR" altLang="en-US" sz="1600" b="1" dirty="0"/>
              <a:t>세 고희</a:t>
            </a:r>
            <a:r>
              <a:rPr lang="en-US" altLang="ko-KR" sz="1600" b="1" dirty="0"/>
              <a:t>: </a:t>
            </a:r>
            <a:r>
              <a:rPr lang="ko-KR" altLang="en-US" sz="1600" b="1" dirty="0"/>
              <a:t>뜻대로 행해도 어긋나지 않는다</a:t>
            </a:r>
            <a:r>
              <a:rPr lang="en-US" altLang="ko-KR" sz="1600" b="1" dirty="0"/>
              <a:t>. </a:t>
            </a:r>
            <a:r>
              <a:rPr lang="en-US" altLang="ko-KR" sz="1600" dirty="0"/>
              <a:t>Can do things by will with no wrongdoing.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63E44DB-691D-4443-AE6A-3C66F460FB91}"/>
              </a:ext>
            </a:extLst>
          </p:cNvPr>
          <p:cNvSpPr txBox="1"/>
          <p:nvPr/>
        </p:nvSpPr>
        <p:spPr>
          <a:xfrm>
            <a:off x="4587453" y="5161365"/>
            <a:ext cx="6966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100</a:t>
            </a:r>
            <a:r>
              <a:rPr lang="ko-KR" altLang="en-US" sz="1600" b="1" dirty="0"/>
              <a:t>세 상수</a:t>
            </a:r>
            <a:r>
              <a:rPr lang="en-US" altLang="ko-KR" sz="1600" b="1" dirty="0"/>
              <a:t>: </a:t>
            </a:r>
            <a:r>
              <a:rPr lang="ko-KR" altLang="en-US" sz="1600" b="1" dirty="0"/>
              <a:t>병없이 하늘이 내려준 나이</a:t>
            </a:r>
            <a:r>
              <a:rPr lang="en-US" altLang="ko-KR" sz="1600" b="1" dirty="0"/>
              <a:t>. </a:t>
            </a:r>
            <a:r>
              <a:rPr lang="en-US" altLang="ko-KR" sz="1600" dirty="0"/>
              <a:t>A blessing age with no illness.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461BB9E-9CEB-475D-BFF7-8B93BA09872E}"/>
              </a:ext>
            </a:extLst>
          </p:cNvPr>
          <p:cNvSpPr txBox="1"/>
          <p:nvPr/>
        </p:nvSpPr>
        <p:spPr>
          <a:xfrm>
            <a:off x="4587456" y="2594371"/>
            <a:ext cx="681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30</a:t>
            </a:r>
            <a:r>
              <a:rPr lang="ko-KR" altLang="en-US" sz="1600" b="1" dirty="0"/>
              <a:t>세 이립</a:t>
            </a:r>
            <a:r>
              <a:rPr lang="en-US" altLang="ko-KR" sz="1600" b="1" dirty="0"/>
              <a:t>: </a:t>
            </a:r>
            <a:r>
              <a:rPr lang="ko-KR" altLang="en-US" sz="1600" b="1" dirty="0"/>
              <a:t>마음이 확고하게 도덕 위에 서서 움직이지 않는다</a:t>
            </a:r>
            <a:r>
              <a:rPr lang="en-US" altLang="ko-KR" sz="1600" b="1" dirty="0"/>
              <a:t>. </a:t>
            </a:r>
            <a:r>
              <a:rPr lang="en-US" altLang="ko-KR" sz="1600" dirty="0"/>
              <a:t>The mind becomes rooted in good ethics.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8616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00655A-2974-45CF-9942-7F0946C44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975" y="535780"/>
            <a:ext cx="10515600" cy="1223963"/>
          </a:xfrm>
        </p:spPr>
        <p:txBody>
          <a:bodyPr/>
          <a:lstStyle/>
          <a:p>
            <a:r>
              <a:rPr lang="en-US" sz="3600" b="1" dirty="0"/>
              <a:t>What year were you born in?</a:t>
            </a:r>
          </a:p>
        </p:txBody>
      </p:sp>
      <p:pic>
        <p:nvPicPr>
          <p:cNvPr id="3074" name="Picture 2" descr="12간지 순서와 60갑자 원리에 대해서 알아봅시다. - 내가 꿈꾸는 세상 ...">
            <a:extLst>
              <a:ext uri="{FF2B5EF4-FFF2-40B4-BE49-F238E27FC236}">
                <a16:creationId xmlns:a16="http://schemas.microsoft.com/office/drawing/2014/main" xmlns="" id="{C237DEA3-8BD7-49D4-A3E9-6D585521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0" y="1319212"/>
            <a:ext cx="5524500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280C5E2-449F-46A0-8488-2D15FB319965}"/>
              </a:ext>
            </a:extLst>
          </p:cNvPr>
          <p:cNvSpPr txBox="1"/>
          <p:nvPr/>
        </p:nvSpPr>
        <p:spPr>
          <a:xfrm>
            <a:off x="140766" y="5757863"/>
            <a:ext cx="10296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‘</a:t>
            </a:r>
            <a:r>
              <a:rPr lang="ko-KR" altLang="en-US" dirty="0" smtClean="0"/>
              <a:t>열두 동물 수문장 이야기</a:t>
            </a:r>
            <a:r>
              <a:rPr lang="en-US" altLang="ko-KR" dirty="0"/>
              <a:t>’ pdf </a:t>
            </a:r>
            <a:r>
              <a:rPr lang="ko-KR" altLang="en-US" dirty="0"/>
              <a:t>학습지를 미리 숙제로 제시하거나 </a:t>
            </a:r>
            <a:r>
              <a:rPr lang="ko-KR" altLang="en-US" dirty="0" smtClean="0"/>
              <a:t>수업 시간에 </a:t>
            </a:r>
            <a:r>
              <a:rPr lang="ko-KR" altLang="en-US" dirty="0"/>
              <a:t>활용하면 좋습니다</a:t>
            </a:r>
            <a:r>
              <a:rPr lang="en-US" altLang="ko-KR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77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3CEF52B-09CE-43D1-8332-9AC4E88FE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F3DCD8C-9787-4B4B-AB15-EC56B84FF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0070"/>
            <a:ext cx="2091193" cy="5284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97B38C9-2A7E-4396-A21F-7A49B5A79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193" y="914948"/>
            <a:ext cx="7061906" cy="50281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4354F06-C408-4C6A-9EDC-FB8B30B209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3099" y="1406432"/>
            <a:ext cx="2831690" cy="22363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4610662-1863-46DB-BE33-59056851D7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3099" y="3726626"/>
            <a:ext cx="2831690" cy="22164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1763D35-1AD9-499E-A708-19E93BD722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980" y="1970601"/>
            <a:ext cx="2753032" cy="21170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ED7F9B9-3027-4616-A525-49C7C5BFB9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980" y="4087636"/>
            <a:ext cx="2713703" cy="10833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A2EB7174-BE60-44AC-B923-167CF5FDD086}"/>
              </a:ext>
            </a:extLst>
          </p:cNvPr>
          <p:cNvSpPr/>
          <p:nvPr/>
        </p:nvSpPr>
        <p:spPr>
          <a:xfrm>
            <a:off x="662730" y="2130804"/>
            <a:ext cx="2248250" cy="6711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069CAFB5-F906-4153-A7C7-ED708F0407ED}"/>
              </a:ext>
            </a:extLst>
          </p:cNvPr>
          <p:cNvSpPr/>
          <p:nvPr/>
        </p:nvSpPr>
        <p:spPr>
          <a:xfrm>
            <a:off x="662730" y="3246370"/>
            <a:ext cx="2248250" cy="6711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BDDA593C-3F44-429C-8F32-E7FCA962F76D}"/>
              </a:ext>
            </a:extLst>
          </p:cNvPr>
          <p:cNvSpPr/>
          <p:nvPr/>
        </p:nvSpPr>
        <p:spPr>
          <a:xfrm>
            <a:off x="609259" y="4293759"/>
            <a:ext cx="2248250" cy="6711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9EEDE6C9-D989-43F4-B0A0-2B763787EA8B}"/>
              </a:ext>
            </a:extLst>
          </p:cNvPr>
          <p:cNvSpPr/>
          <p:nvPr/>
        </p:nvSpPr>
        <p:spPr>
          <a:xfrm>
            <a:off x="9444819" y="1609874"/>
            <a:ext cx="2248250" cy="6711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138EB6B5-B49D-4E84-8834-29339CC97557}"/>
              </a:ext>
            </a:extLst>
          </p:cNvPr>
          <p:cNvSpPr/>
          <p:nvPr/>
        </p:nvSpPr>
        <p:spPr>
          <a:xfrm>
            <a:off x="9449048" y="2738921"/>
            <a:ext cx="2248250" cy="6711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717E93C1-CA2E-49BC-8853-7AB64004F721}"/>
              </a:ext>
            </a:extLst>
          </p:cNvPr>
          <p:cNvSpPr/>
          <p:nvPr/>
        </p:nvSpPr>
        <p:spPr>
          <a:xfrm>
            <a:off x="9428041" y="3917489"/>
            <a:ext cx="2248250" cy="6711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6A8F5B56-2F21-4B49-A6C7-10F8C553520C}"/>
              </a:ext>
            </a:extLst>
          </p:cNvPr>
          <p:cNvSpPr/>
          <p:nvPr/>
        </p:nvSpPr>
        <p:spPr>
          <a:xfrm>
            <a:off x="9411263" y="5053506"/>
            <a:ext cx="2248250" cy="6711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0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3C97CF9-4E2E-4822-A9E9-E04536B29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750" y="1450155"/>
            <a:ext cx="8271041" cy="39576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CF20CDD-4E36-4AE6-B389-2AF17E7CF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66769" cy="5746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4EA207D-2244-460C-B480-D8310D34C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0070"/>
            <a:ext cx="2091193" cy="52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373</Words>
  <Application>Microsoft Office PowerPoint</Application>
  <PresentationFormat>Widescreen</PresentationFormat>
  <Paragraphs>73</Paragraphs>
  <Slides>39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맑은 고딕</vt:lpstr>
      <vt:lpstr>Arial</vt:lpstr>
      <vt:lpstr>Calibri</vt:lpstr>
      <vt:lpstr>1_Office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Did you know there are names for each age?</vt:lpstr>
      <vt:lpstr>What year were you born in?</vt:lpstr>
      <vt:lpstr>PowerPoint Presentation</vt:lpstr>
      <vt:lpstr>PowerPoint Presentation</vt:lpstr>
      <vt:lpstr>-(으)ㄴ (Attached to a verb) Used to describe a succeeding noun’s past actions, characteristics or condition.</vt:lpstr>
      <vt:lpstr>PowerPoint Presentation</vt:lpstr>
      <vt:lpstr>PowerPoint Presentation</vt:lpstr>
      <vt:lpstr>PowerPoint Presentation</vt:lpstr>
      <vt:lpstr>‘르’ 불규칙 Some verb stems that end with ‘르’, ‘르’ changes into ‘ㄹ ㄹ‘ with ‘-아’ or ‘-어＇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기억에 남는 스승이 있나요?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Jeehaeh Do</dc:creator>
  <cp:lastModifiedBy>Seunghee Back</cp:lastModifiedBy>
  <cp:revision>27</cp:revision>
  <dcterms:created xsi:type="dcterms:W3CDTF">2020-06-20T23:38:18Z</dcterms:created>
  <dcterms:modified xsi:type="dcterms:W3CDTF">2020-06-23T23:59:49Z</dcterms:modified>
</cp:coreProperties>
</file>